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71" autoAdjust="0"/>
    <p:restoredTop sz="93447" autoAdjust="0"/>
  </p:normalViewPr>
  <p:slideViewPr>
    <p:cSldViewPr snapToGrid="0">
      <p:cViewPr varScale="1">
        <p:scale>
          <a:sx n="128" d="100"/>
          <a:sy n="128" d="100"/>
        </p:scale>
        <p:origin x="520" y="17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8/29/24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29/08/2024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jpe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Paryushi Jain</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pPr marL="0" indent="0">
              <a:buNone/>
            </a:pPr>
            <a:r>
              <a:rPr lang="en-US" sz="2000" dirty="0">
                <a:latin typeface="+mj-lt"/>
              </a:rPr>
              <a:t>Shell uses Agile model during Software Project Development Cycle using Azure Devops.</a:t>
            </a:r>
          </a:p>
          <a:p>
            <a:pPr marL="0" indent="0">
              <a:buNone/>
            </a:pPr>
            <a:endParaRPr lang="en-US" sz="2000" dirty="0">
              <a:latin typeface="+mj-lt"/>
            </a:endParaRPr>
          </a:p>
          <a:p>
            <a:pPr marL="0" indent="0">
              <a:buNone/>
            </a:pPr>
            <a:r>
              <a:rPr lang="en-US" sz="2000" b="0" i="0" u="none" strike="noStrike" dirty="0">
                <a:solidFill>
                  <a:srgbClr val="1F1F1F"/>
                </a:solidFill>
                <a:effectLst/>
                <a:latin typeface="+mj-lt"/>
              </a:rPr>
              <a:t>Shell being an agile organizations reacts more flexibly to changes during Project development leading to successful projects.</a:t>
            </a:r>
            <a:endParaRPr lang="en-US" sz="2000" dirty="0">
              <a:latin typeface="+mj-lt"/>
            </a:endParaRP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50174627-6F60-BBE4-0F58-9D3CD01845FA}"/>
              </a:ext>
            </a:extLst>
          </p:cNvPr>
          <p:cNvPicPr>
            <a:picLocks noChangeAspect="1"/>
          </p:cNvPicPr>
          <p:nvPr/>
        </p:nvPicPr>
        <p:blipFill>
          <a:blip r:embed="rId7"/>
          <a:stretch>
            <a:fillRect/>
          </a:stretch>
        </p:blipFill>
        <p:spPr>
          <a:xfrm>
            <a:off x="6485380" y="2804903"/>
            <a:ext cx="5264426" cy="2043728"/>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Challenges I faced while learning email etiquettes was to get a grip of the tone and clarity of email.</a:t>
            </a:r>
          </a:p>
          <a:p>
            <a:pPr marL="0" indent="0">
              <a:buNone/>
            </a:pPr>
            <a:r>
              <a:rPr lang="en-US" sz="2000" dirty="0"/>
              <a:t>I am overcoming this challenges by learning do’s and don'ts's of email writing.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BAE9EF11-D837-C442-0134-89B7715AC8A7}"/>
              </a:ext>
            </a:extLst>
          </p:cNvPr>
          <p:cNvPicPr>
            <a:picLocks noChangeAspect="1"/>
          </p:cNvPicPr>
          <p:nvPr/>
        </p:nvPicPr>
        <p:blipFill>
          <a:blip r:embed="rId7"/>
          <a:srcRect t="34783" r="11804"/>
          <a:stretch/>
        </p:blipFill>
        <p:spPr>
          <a:xfrm>
            <a:off x="7238340" y="2087139"/>
            <a:ext cx="3675623" cy="3623948"/>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During a presentation discussions, the team members had different interpretations and different opinions.</a:t>
            </a:r>
          </a:p>
          <a:p>
            <a:r>
              <a:rPr lang="en-US" sz="2000" dirty="0"/>
              <a:t>We overcame it by calmly understanding each other’s thoughts.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396746DC-76B8-F990-85DB-7C2D1276A95B}"/>
              </a:ext>
            </a:extLst>
          </p:cNvPr>
          <p:cNvPicPr>
            <a:picLocks noChangeAspect="1"/>
          </p:cNvPicPr>
          <p:nvPr/>
        </p:nvPicPr>
        <p:blipFill>
          <a:blip r:embed="rId7"/>
          <a:stretch>
            <a:fillRect/>
          </a:stretch>
        </p:blipFill>
        <p:spPr>
          <a:xfrm>
            <a:off x="7993753" y="2206461"/>
            <a:ext cx="1904233" cy="3385304"/>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As a part of an activity we were asked to prepare both a BRD and SRS within an hour. Since it was the first time we had to prepare a BRD, it took us a while to start. But soon we implemented the learning from the class and finished it.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53B00EF0-29F0-30ED-1CC6-D09EE973E8BF}"/>
              </a:ext>
            </a:extLst>
          </p:cNvPr>
          <p:cNvPicPr>
            <a:picLocks noChangeAspect="1"/>
          </p:cNvPicPr>
          <p:nvPr/>
        </p:nvPicPr>
        <p:blipFill>
          <a:blip r:embed="rId7"/>
          <a:stretch>
            <a:fillRect/>
          </a:stretch>
        </p:blipFill>
        <p:spPr>
          <a:xfrm>
            <a:off x="6592956" y="2234109"/>
            <a:ext cx="4590816" cy="3043570"/>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Setting personal standards for professional behavior, including punctuality, respectful communication and dressing formally. </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DAY 1: Self assessment and planning</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DAY 2: Inculcating the skills that I lack. </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Completed self assessment.</a:t>
            </a:r>
          </a:p>
          <a:p>
            <a:pPr algn="ctr"/>
            <a:r>
              <a:rPr lang="en-US" sz="2000" dirty="0">
                <a:effectLst>
                  <a:outerShdw blurRad="38100" dist="38100" dir="2700000" algn="tl">
                    <a:srgbClr val="000000">
                      <a:alpha val="43137"/>
                    </a:srgbClr>
                  </a:outerShdw>
                </a:effectLst>
              </a:rPr>
              <a:t>Applied professional standards and received feedback.</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000" dirty="0"/>
              <a:t>Importance of team work was taught by making us perform a fun activity where we were asked to tie a pen with 4 string, and the ends of the string had to be held by different students. </a:t>
            </a:r>
          </a:p>
          <a:p>
            <a:r>
              <a:rPr lang="en-US" sz="2000" dirty="0"/>
              <a:t>By coordinating and communication we had to write a 6 letter word. </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[Add a graphic or a picture of how you/your team enjoyed the new learning]</a:t>
            </a:r>
          </a:p>
        </p:txBody>
      </p:sp>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000" b="0" i="0" u="none" strike="noStrike" dirty="0">
                <a:solidFill>
                  <a:srgbClr val="212121"/>
                </a:solidFill>
                <a:effectLst/>
                <a:latin typeface="Aptos" panose="020B0004020202020204" pitchFamily="34" charset="0"/>
              </a:rPr>
              <a:t>The three-day session covered a wide range of important topics from professional etiquettes to stakeholder management. </a:t>
            </a:r>
          </a:p>
          <a:p>
            <a:pPr marL="457200" indent="-457200">
              <a:lnSpc>
                <a:spcPct val="100000"/>
              </a:lnSpc>
            </a:pPr>
            <a:r>
              <a:rPr lang="en-US" sz="2000" b="0" i="0" u="none" strike="noStrike" dirty="0">
                <a:solidFill>
                  <a:srgbClr val="212121"/>
                </a:solidFill>
                <a:effectLst/>
                <a:latin typeface="Aptos" panose="020B0004020202020204" pitchFamily="34" charset="0"/>
              </a:rPr>
              <a:t>The facilitator made the sessions interactive and engaging by planning out activities based on real life scenarios. </a:t>
            </a:r>
          </a:p>
          <a:p>
            <a:pPr marL="457200" indent="-457200">
              <a:lnSpc>
                <a:spcPct val="100000"/>
              </a:lnSpc>
            </a:pPr>
            <a:r>
              <a:rPr lang="en-US" sz="2000" b="0" i="0" u="none" strike="noStrike" dirty="0">
                <a:solidFill>
                  <a:srgbClr val="212121"/>
                </a:solidFill>
                <a:effectLst/>
                <a:latin typeface="Aptos" panose="020B0004020202020204" pitchFamily="34" charset="0"/>
              </a:rPr>
              <a:t>These activities helped us understand the topic thoroughly.</a:t>
            </a:r>
          </a:p>
          <a:p>
            <a:pPr marL="457200" indent="-457200">
              <a:lnSpc>
                <a:spcPct val="100000"/>
              </a:lnSpc>
            </a:pPr>
            <a:r>
              <a:rPr lang="en-US" sz="2000" dirty="0">
                <a:solidFill>
                  <a:srgbClr val="212121"/>
                </a:solidFill>
                <a:latin typeface="Aptos" panose="020B0004020202020204" pitchFamily="34" charset="0"/>
              </a:rPr>
              <a:t>In the technical sessions, Business Required Document and Agile methodologies were covered in depth. </a:t>
            </a:r>
          </a:p>
          <a:p>
            <a:pPr marL="457200" indent="-457200">
              <a:lnSpc>
                <a:spcPct val="100000"/>
              </a:lnSpc>
            </a:pPr>
            <a:r>
              <a:rPr lang="en-US" sz="2000" dirty="0">
                <a:solidFill>
                  <a:srgbClr val="212121"/>
                </a:solidFill>
                <a:latin typeface="Aptos" panose="020B0004020202020204" pitchFamily="34" charset="0"/>
              </a:rPr>
              <a:t>The technical sessions were just as engaging and informative.</a:t>
            </a: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The direction of your focus is the direction your life moves in. Let yourself move towards what is good, valuable and true.</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1028" name="Picture 4" descr="Premium Vector | A of a girl working from her laptop">
            <a:extLst>
              <a:ext uri="{FF2B5EF4-FFF2-40B4-BE49-F238E27FC236}">
                <a16:creationId xmlns:a16="http://schemas.microsoft.com/office/drawing/2014/main" id="{DE164301-A450-04CC-3B50-357E52E67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0101" y="2315817"/>
            <a:ext cx="2972104" cy="329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80871"/>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Email Etiquettes</a:t>
            </a:r>
          </a:p>
          <a:p>
            <a:endParaRPr lang="en-US" sz="1800" dirty="0"/>
          </a:p>
          <a:p>
            <a:r>
              <a:rPr lang="en-US" sz="1800" dirty="0"/>
              <a:t>Email etiquettes help with clear communications. Professionalism is important to grow and maintain relationships.</a:t>
            </a:r>
          </a:p>
          <a:p>
            <a:r>
              <a:rPr lang="en-US" sz="1800" dirty="0"/>
              <a:t>POWER technique should be implemented while composing an email. This technique states, we should plan, organize, write, edit and review the mails before sending.</a:t>
            </a:r>
          </a:p>
          <a:p>
            <a:r>
              <a:rPr lang="en-US" sz="1800" dirty="0"/>
              <a:t>In energy sector, email etiquettes play a crucial role as there is a need for clear and professional communication with the stakeholders.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BFAC080C-C482-D9A7-B11C-0409468D826B}"/>
              </a:ext>
            </a:extLst>
          </p:cNvPr>
          <p:cNvPicPr>
            <a:picLocks noChangeAspect="1"/>
          </p:cNvPicPr>
          <p:nvPr/>
        </p:nvPicPr>
        <p:blipFill>
          <a:blip r:embed="rId7"/>
          <a:stretch>
            <a:fillRect/>
          </a:stretch>
        </p:blipFill>
        <p:spPr>
          <a:xfrm>
            <a:off x="6669158" y="2246242"/>
            <a:ext cx="4760842" cy="3039399"/>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Team work</a:t>
            </a:r>
          </a:p>
          <a:p>
            <a:pPr marL="0" indent="0">
              <a:buFont typeface="Arial" panose="020B0604020202020204" pitchFamily="34" charset="0"/>
              <a:buNone/>
            </a:pPr>
            <a:endParaRPr lang="en-US" sz="2000" dirty="0"/>
          </a:p>
          <a:p>
            <a:r>
              <a:rPr lang="en-US" sz="2000" dirty="0"/>
              <a:t>Team work is a must in any work setting to strive as an individual.</a:t>
            </a:r>
          </a:p>
          <a:p>
            <a:r>
              <a:rPr lang="en-US" sz="2000" dirty="0"/>
              <a:t>Team work requires coordination, understanding, respecting opinions and joint efforts.</a:t>
            </a:r>
          </a:p>
          <a:p>
            <a:r>
              <a:rPr lang="en-US" sz="2000" dirty="0"/>
              <a:t>Energy sector being a complex and huge industry, it is crucial to be a part of the team.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
        <p:nvSpPr>
          <p:cNvPr id="2" name="TextBox 1">
            <a:extLst>
              <a:ext uri="{FF2B5EF4-FFF2-40B4-BE49-F238E27FC236}">
                <a16:creationId xmlns:a16="http://schemas.microsoft.com/office/drawing/2014/main" id="{C6D30325-7140-29A9-A76C-5190F2237516}"/>
              </a:ext>
            </a:extLst>
          </p:cNvPr>
          <p:cNvSpPr txBox="1"/>
          <p:nvPr/>
        </p:nvSpPr>
        <p:spPr>
          <a:xfrm>
            <a:off x="6738730" y="5307496"/>
            <a:ext cx="4691270" cy="646331"/>
          </a:xfrm>
          <a:prstGeom prst="rect">
            <a:avLst/>
          </a:prstGeom>
          <a:noFill/>
        </p:spPr>
        <p:txBody>
          <a:bodyPr wrap="square" rtlCol="0">
            <a:spAutoFit/>
          </a:bodyPr>
          <a:lstStyle/>
          <a:p>
            <a:r>
              <a:rPr lang="en-US" dirty="0"/>
              <a:t>Working as a team and coming up with a logo that resonates with us all.</a:t>
            </a:r>
          </a:p>
        </p:txBody>
      </p:sp>
      <p:pic>
        <p:nvPicPr>
          <p:cNvPr id="5" name="Picture 4">
            <a:extLst>
              <a:ext uri="{FF2B5EF4-FFF2-40B4-BE49-F238E27FC236}">
                <a16:creationId xmlns:a16="http://schemas.microsoft.com/office/drawing/2014/main" id="{27204EB0-D0F8-CECE-972D-C3DDA1D9AAE8}"/>
              </a:ext>
            </a:extLst>
          </p:cNvPr>
          <p:cNvPicPr>
            <a:picLocks noChangeAspect="1"/>
          </p:cNvPicPr>
          <p:nvPr/>
        </p:nvPicPr>
        <p:blipFill>
          <a:blip r:embed="rId7"/>
          <a:stretch>
            <a:fillRect/>
          </a:stretch>
        </p:blipFill>
        <p:spPr>
          <a:xfrm>
            <a:off x="6927575" y="2116842"/>
            <a:ext cx="4104860" cy="2991678"/>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930566"/>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Business Requirement Document and Agile Model</a:t>
            </a:r>
          </a:p>
          <a:p>
            <a:r>
              <a:rPr lang="en-US" sz="1800" dirty="0"/>
              <a:t>BRD helps with the high level picture of what the project may look like and how it would benefit the client. There are several models to implement SDLC, agile being the most effective.</a:t>
            </a:r>
          </a:p>
          <a:p>
            <a:r>
              <a:rPr lang="en-US" sz="1800" b="0" i="0" u="none" strike="noStrike" dirty="0">
                <a:solidFill>
                  <a:srgbClr val="040C28"/>
                </a:solidFill>
                <a:effectLst/>
              </a:rPr>
              <a:t>Agile teams are responsive to change, even at the last minute, and can adapt to it without much disruption.</a:t>
            </a:r>
          </a:p>
          <a:p>
            <a:r>
              <a:rPr lang="en-US" sz="1800" b="0" i="0" u="none" strike="noStrike" dirty="0">
                <a:solidFill>
                  <a:srgbClr val="1F1F1F"/>
                </a:solidFill>
                <a:effectLst/>
              </a:rPr>
              <a:t>Agile approaches work because they </a:t>
            </a:r>
            <a:r>
              <a:rPr lang="en-US" sz="1800" b="0" i="0" u="none" strike="noStrike" dirty="0">
                <a:solidFill>
                  <a:srgbClr val="040C28"/>
                </a:solidFill>
                <a:effectLst/>
              </a:rPr>
              <a:t>actively engage and empower more people throughout the organization to define and drive change incrementally</a:t>
            </a:r>
          </a:p>
          <a:p>
            <a:endParaRPr lang="en-US" sz="2000" dirty="0"/>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9FBC0767-917F-EC51-E880-771D119A6F56}"/>
              </a:ext>
            </a:extLst>
          </p:cNvPr>
          <p:cNvPicPr>
            <a:picLocks noChangeAspect="1"/>
          </p:cNvPicPr>
          <p:nvPr/>
        </p:nvPicPr>
        <p:blipFill>
          <a:blip r:embed="rId7"/>
          <a:stretch>
            <a:fillRect/>
          </a:stretch>
        </p:blipFill>
        <p:spPr>
          <a:xfrm>
            <a:off x="6573078" y="2034838"/>
            <a:ext cx="4787348" cy="3447377"/>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r>
              <a:rPr lang="en-US" sz="2000" dirty="0"/>
              <a:t>Email etiquettes benefits Shell greatly as it inculcates professionalism, efficiency, clarity and helps maintain relationships. </a:t>
            </a:r>
          </a:p>
          <a:p>
            <a:pPr marL="0" indent="0">
              <a:buNone/>
            </a:pPr>
            <a:r>
              <a:rPr lang="en-US" sz="2000" dirty="0"/>
              <a:t>Professionalism that Shell inculcates in their employees plays a key role in their success.</a:t>
            </a:r>
          </a:p>
          <a:p>
            <a:pPr marL="0" indent="0">
              <a:buNone/>
            </a:pPr>
            <a:endParaRPr lang="en-US" sz="2000" dirty="0"/>
          </a:p>
          <a:p>
            <a:pPr marL="0" indent="0">
              <a:buNone/>
            </a:pPr>
            <a:r>
              <a:rPr lang="en-US" sz="2000" dirty="0"/>
              <a:t>Shell implements good email etiquettes by developing guidelines, training programs, incorporating in onboarding and leading by example.</a:t>
            </a:r>
            <a:br>
              <a:rPr lang="en-US" sz="2000" dirty="0"/>
            </a:br>
            <a:br>
              <a:rPr lang="en-US" sz="2000" dirty="0"/>
            </a:b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8D6EEC21-9F3A-A544-D288-DED6A36D7857}"/>
              </a:ext>
            </a:extLst>
          </p:cNvPr>
          <p:cNvPicPr>
            <a:picLocks noChangeAspect="1"/>
          </p:cNvPicPr>
          <p:nvPr/>
        </p:nvPicPr>
        <p:blipFill>
          <a:blip r:embed="rId7"/>
          <a:stretch>
            <a:fillRect/>
          </a:stretch>
        </p:blipFill>
        <p:spPr>
          <a:xfrm>
            <a:off x="6697491" y="2759252"/>
            <a:ext cx="4757321" cy="2279721"/>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pPr marL="0" indent="0">
              <a:buNone/>
            </a:pPr>
            <a:r>
              <a:rPr lang="en-US" sz="2000" dirty="0"/>
              <a:t>Shell implements team work by being inclusive and respecting everyone’s opinions. </a:t>
            </a:r>
          </a:p>
          <a:p>
            <a:pPr marL="0" indent="0">
              <a:buNone/>
            </a:pPr>
            <a:endParaRPr lang="en-US" sz="2000" dirty="0"/>
          </a:p>
          <a:p>
            <a:pPr marL="0" indent="0">
              <a:buNone/>
            </a:pPr>
            <a:r>
              <a:rPr lang="en-US" sz="2000" dirty="0"/>
              <a:t>Team work has played a major role in shell’s success.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BFD7289E-33CD-045F-D6A4-75A541663E88}"/>
              </a:ext>
            </a:extLst>
          </p:cNvPr>
          <p:cNvPicPr>
            <a:picLocks noChangeAspect="1"/>
          </p:cNvPicPr>
          <p:nvPr/>
        </p:nvPicPr>
        <p:blipFill>
          <a:blip r:embed="rId7"/>
          <a:stretch>
            <a:fillRect/>
          </a:stretch>
        </p:blipFill>
        <p:spPr>
          <a:xfrm>
            <a:off x="6456072" y="2132115"/>
            <a:ext cx="5240160" cy="3346618"/>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ADF44A-8650-472F-B2D9-50E27F0769F7}">
  <ds:schemaRefs>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http://purl.org/dc/terms/"/>
    <ds:schemaRef ds:uri="489eda54-cdc8-4a48-94a2-8f9cf8024289"/>
    <ds:schemaRef ds:uri="d64320fb-f9a3-4131-8206-9d18da17abe9"/>
    <ds:schemaRef ds:uri="http://purl.org/dc/dcmitype/"/>
  </ds:schemaRefs>
</ds:datastoreItem>
</file>

<file path=docMetadata/LabelInfo.xml><?xml version="1.0" encoding="utf-8"?>
<clbl:labelList xmlns:clbl="http://schemas.microsoft.com/office/2020/mipLabelMetadata">
  <clbl:label id="{de49536e-9021-4e8b-a813-eda5cb0caf1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22170</TotalTime>
  <Words>773</Words>
  <Application>Microsoft Macintosh PowerPoint</Application>
  <PresentationFormat>Widescreen</PresentationFormat>
  <Paragraphs>89</Paragraphs>
  <Slides>20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Aptos</vt: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Jain, Paryushi SBOBNG-PTIY/BEI</cp:lastModifiedBy>
  <cp:revision>501</cp:revision>
  <dcterms:created xsi:type="dcterms:W3CDTF">2022-01-18T12:35:56Z</dcterms:created>
  <dcterms:modified xsi:type="dcterms:W3CDTF">2024-08-31T06:14:11Z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